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65" r:id="rId3"/>
    <p:sldId id="8712" r:id="rId4"/>
    <p:sldId id="272" r:id="rId5"/>
    <p:sldId id="8711" r:id="rId6"/>
    <p:sldId id="871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BD7E2-4E8B-4526-88D1-5017D4347543}" type="datetimeFigureOut">
              <a:rPr lang="en-US" smtClean="0"/>
              <a:t>12/7/22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76DED-93B9-4822-AF2E-164565CA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7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0" name="Google Shape;810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1" name="Google Shape;811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1: 6.6</a:t>
            </a:r>
          </a:p>
          <a:p>
            <a:r>
              <a:rPr lang="en-US"/>
              <a:t>2: 14.6</a:t>
            </a:r>
          </a:p>
          <a:p>
            <a:r>
              <a:rPr lang="en-US"/>
              <a:t>3: 1.7</a:t>
            </a:r>
          </a:p>
          <a:p>
            <a:r>
              <a:rPr lang="en-US"/>
              <a:t>4: 17.5</a:t>
            </a:r>
          </a:p>
          <a:p>
            <a:r>
              <a:rPr lang="en-US"/>
              <a:t>5: 18.4</a:t>
            </a:r>
          </a:p>
          <a:p>
            <a:r>
              <a:rPr lang="en-US"/>
              <a:t>6: 4</a:t>
            </a:r>
          </a:p>
          <a:p>
            <a:r>
              <a:rPr lang="en-US"/>
              <a:t>7: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EDC9A9-946A-CA49-B0F5-A9C936BF0C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7497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4D12F-F0BF-A29D-FBFE-DD59EEB732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066AC7-376D-8130-CD1D-DDECC82FF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59DEF-B9DD-3774-DCE0-06B52C9F8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835C-A1FF-4D65-A23D-7B8E5A14765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A8823-01C0-70A2-3D63-A81A7DF3A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3518D-D06A-8740-BE3C-E17A78F0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111B-C71B-4236-B1A0-277113732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48AF2-E747-525C-2F29-0653F2832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0A3EA5-0415-B59F-C557-167775B7E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5C63F-F661-AE42-C57E-C99C819C4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835C-A1FF-4D65-A23D-7B8E5A14765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DFBA3-6471-DB17-6A1E-B2B62AFBA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2B985-1929-D918-EC66-EF1EFBAE4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111B-C71B-4236-B1A0-277113732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6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DCFCD1-806E-9A0A-FD49-D15A16AC26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669277-AA9B-1F42-E52C-90D41EDB1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CE9F7-67EA-2860-04AA-B01B32FCA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835C-A1FF-4D65-A23D-7B8E5A14765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E6BB5-04F1-952F-9EB4-7FCA54BF7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80416-1704-5535-222A-E2FE4C549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111B-C71B-4236-B1A0-277113732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68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5EAC0BDC-F822-43DA-FFD0-DD7E8BFA577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EE3769D-5C1C-4860-F03C-AA9EE5EBDF13}"/>
                </a:ext>
              </a:extLst>
            </p:cNvPr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6" name="Picture 4">
              <a:extLst>
                <a:ext uri="{FF2B5EF4-FFF2-40B4-BE49-F238E27FC236}">
                  <a16:creationId xmlns:a16="http://schemas.microsoft.com/office/drawing/2014/main" id="{E1EADDB2-F51B-3F2E-6BF6-65E9CA4EB57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776"/>
              <a:ext cx="1590675" cy="6448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3">
            <a:extLst>
              <a:ext uri="{FF2B5EF4-FFF2-40B4-BE49-F238E27FC236}">
                <a16:creationId xmlns:a16="http://schemas.microsoft.com/office/drawing/2014/main" id="{4B9DCFE4-22A5-306D-74A4-67D2450B7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56" b="38425"/>
          <a:stretch>
            <a:fillRect/>
          </a:stretch>
        </p:blipFill>
        <p:spPr bwMode="auto">
          <a:xfrm>
            <a:off x="9078384" y="5892800"/>
            <a:ext cx="2379133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07267" y="727969"/>
            <a:ext cx="8350251" cy="2427568"/>
          </a:xfrm>
        </p:spPr>
        <p:txBody>
          <a:bodyPr/>
          <a:lstStyle>
            <a:lvl1pPr>
              <a:lnSpc>
                <a:spcPct val="90000"/>
              </a:lnSpc>
              <a:defRPr sz="3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107267" y="3526252"/>
            <a:ext cx="8350251" cy="1827213"/>
          </a:xfrm>
        </p:spPr>
        <p:txBody>
          <a:bodyPr/>
          <a:lstStyle>
            <a:lvl1pPr marL="0" indent="0">
              <a:lnSpc>
                <a:spcPct val="110000"/>
              </a:lnSpc>
              <a:spcAft>
                <a:spcPts val="800"/>
              </a:spcAft>
              <a:buNone/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  <a:lvl2pPr marL="0" indent="0">
              <a:lnSpc>
                <a:spcPct val="110000"/>
              </a:lnSpc>
              <a:spcAft>
                <a:spcPts val="800"/>
              </a:spcAft>
              <a:buNone/>
              <a:defRPr sz="1600">
                <a:solidFill>
                  <a:schemeClr val="bg2">
                    <a:lumMod val="60000"/>
                    <a:lumOff val="40000"/>
                  </a:schemeClr>
                </a:solidFill>
              </a:defRPr>
            </a:lvl2pPr>
            <a:lvl3pPr>
              <a:lnSpc>
                <a:spcPct val="120000"/>
              </a:lnSpc>
              <a:spcAft>
                <a:spcPts val="800"/>
              </a:spcAft>
              <a:defRPr sz="1600">
                <a:solidFill>
                  <a:schemeClr val="bg2">
                    <a:lumMod val="60000"/>
                    <a:lumOff val="40000"/>
                  </a:schemeClr>
                </a:solidFill>
              </a:defRPr>
            </a:lvl3pPr>
            <a:lvl4pPr>
              <a:lnSpc>
                <a:spcPct val="120000"/>
              </a:lnSpc>
              <a:spcAft>
                <a:spcPts val="800"/>
              </a:spcAft>
              <a:defRPr sz="1600">
                <a:solidFill>
                  <a:schemeClr val="bg2">
                    <a:lumMod val="60000"/>
                    <a:lumOff val="40000"/>
                  </a:schemeClr>
                </a:solidFill>
              </a:defRPr>
            </a:lvl4pPr>
            <a:lvl5pPr>
              <a:lnSpc>
                <a:spcPct val="120000"/>
              </a:lnSpc>
              <a:spcAft>
                <a:spcPts val="800"/>
              </a:spcAft>
              <a:defRPr sz="1600">
                <a:solidFill>
                  <a:schemeClr val="bg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2762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EAE34-0EB4-E885-0F75-A844DFB7F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8AB2A-CDE1-D1F1-6F48-B9C5864D7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15F01-44CE-746F-1281-9335E383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835C-A1FF-4D65-A23D-7B8E5A14765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21385-B2AE-DBE4-7112-9596D3C4B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0F881-092B-E066-0F11-CCBE5CCB1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111B-C71B-4236-B1A0-277113732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4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A4FE1-E37E-1802-F72B-A67E18DAD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4C6024-8880-9B86-8B39-6B0440D22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10EED-831C-A3D2-D5A5-8A37BFAC2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835C-A1FF-4D65-A23D-7B8E5A14765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62970-5703-44A5-CCD6-FF033E081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3D11-E78A-31DF-B591-B1D404F23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111B-C71B-4236-B1A0-277113732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1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A00DB-1C5F-D4D0-152E-880FE4173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E3646-AB23-C070-203C-B521CD2D1E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349383-243F-2AA3-24E0-F3E3D98C6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595D5E-4C92-9F6D-A4CE-E00078175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835C-A1FF-4D65-A23D-7B8E5A14765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549F4E-44E6-F62D-B7BF-E459E0513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C2273-747E-28F8-E119-6AA3805C6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111B-C71B-4236-B1A0-277113732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0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299AD-61C9-94CF-475F-D7841000D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1706D-AAE9-B585-4CFE-670E6595F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1EE6A0-2940-4D92-F7BE-2494DBF4F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0817C3-6BDC-A29C-E63B-460D214F17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945647-2501-E0BD-E9D0-49609D6BD8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A9D62E-9BB4-8CE5-A81E-A84018371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835C-A1FF-4D65-A23D-7B8E5A14765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CA76E6-8573-AE22-0E8B-AE982FA52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B0BBE1-2649-05B7-44EC-B9DEF0459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111B-C71B-4236-B1A0-277113732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0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E2637-0FEE-B901-9503-BE8D301EE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FEBC3C-2348-8616-F4E0-07BB24DF4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835C-A1FF-4D65-A23D-7B8E5A14765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A06038-D890-498C-BB2D-FA585716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24B78E-A89B-C6F1-0D44-889878113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111B-C71B-4236-B1A0-277113732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4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72D6C-49A0-89D2-B282-A27A9540D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835C-A1FF-4D65-A23D-7B8E5A14765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2C2E1B-F0F7-7B55-3F16-331042299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2CE31-4D84-4D07-5585-BF90B6E9D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111B-C71B-4236-B1A0-277113732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6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D74E8-115F-209F-FF54-672E6D7E5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9D6B7-6162-B458-589A-C29BA290F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D980E1-C4E8-FCBB-E986-48AE51DBB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87839-FC6A-FBD5-2C12-A79C60AA5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835C-A1FF-4D65-A23D-7B8E5A14765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66D50-9949-5DBA-328E-449496513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877E1-3EA4-0433-0043-2BA64AB2E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111B-C71B-4236-B1A0-277113732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3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B8719-51E0-3C67-67F5-E254406D5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34D581-FCFF-B902-7CB3-03A766FF8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6D194E-2E3B-7842-5C11-6C52C1D2C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D0ED2-F849-386A-A953-DBA7DC758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835C-A1FF-4D65-A23D-7B8E5A14765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3812BF-0313-51BF-9266-DDB707CF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04D76D-64E1-8F7D-AF4D-3EFBBCE45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111B-C71B-4236-B1A0-277113732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2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7A3F01-2D81-1A01-501C-B2EC8B6A9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C56DF-3325-6E0F-B734-AED97703A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66A1E-968F-900F-110C-AD925637C6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835C-A1FF-4D65-A23D-7B8E5A147656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0A2DC-ED06-5AAE-B429-C3F6000976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4E6FE-195B-B8F7-AEAE-9ED7EBCC4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A111B-C71B-4236-B1A0-277113732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9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0F91057-3AD8-AF5D-3279-53F275D1C06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681413" y="1038225"/>
            <a:ext cx="6343650" cy="3657600"/>
          </a:xfrm>
        </p:spPr>
        <p:txBody>
          <a:bodyPr/>
          <a:lstStyle/>
          <a:p>
            <a:pPr algn="ctr"/>
            <a:r>
              <a:rPr lang="en-US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Impact of Clinical Practice Gaps on the Implementation of Personalized Medicine in Advanced Non-Small Cell Lung Cancer (</a:t>
            </a:r>
            <a:r>
              <a:rPr lang="en-US" sz="24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aNSCLC</a:t>
            </a:r>
            <a:r>
              <a:rPr lang="en-US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altLang="en-US" sz="1800" dirty="0">
                <a:latin typeface="URWPalladioL-Bold"/>
              </a:rPr>
            </a:br>
            <a:endParaRPr lang="en-US" alt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CD231-2568-5582-C53C-41D440F989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97311" y="3320118"/>
            <a:ext cx="6343651" cy="1286807"/>
          </a:xfrm>
        </p:spPr>
        <p:txBody>
          <a:bodyPr>
            <a:normAutofit fontScale="25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Helen Sadik, Ph.D. </a:t>
            </a:r>
            <a:r>
              <a:rPr lang="en-US" sz="4800" baseline="300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en-US" sz="48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Daryl Pritchard Ph.D. </a:t>
            </a:r>
            <a:r>
              <a:rPr lang="en-US" sz="4800" baseline="300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r>
              <a:rPr lang="en-US" sz="48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Derry-Mae Keeling</a:t>
            </a:r>
            <a:r>
              <a:rPr lang="en-US" sz="4800" baseline="300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en-US" sz="48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Frank Policht, Ph.D. </a:t>
            </a:r>
            <a:r>
              <a:rPr lang="en-US" sz="4800" baseline="300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en-US" sz="48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Peter Riccelli, Ph.D. </a:t>
            </a:r>
            <a:r>
              <a:rPr lang="en-US" sz="4800" baseline="300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en-US" sz="48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Gretta Stone</a:t>
            </a:r>
            <a:r>
              <a:rPr lang="en-US" sz="4800" baseline="300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3</a:t>
            </a:r>
            <a:r>
              <a:rPr lang="en-US" sz="48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Kira Finkel</a:t>
            </a:r>
            <a:r>
              <a:rPr lang="en-US" sz="4800" baseline="300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3</a:t>
            </a:r>
            <a:r>
              <a:rPr lang="en-US" sz="48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Jeff Schreier</a:t>
            </a:r>
            <a:r>
              <a:rPr lang="en-US" sz="4800" baseline="300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en-US" sz="48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and Susanne Munksted, M.D.</a:t>
            </a:r>
            <a:r>
              <a:rPr lang="en-US" sz="4800" baseline="300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JCO Precision Oncology Oct. 31 2022 :6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4800" dirty="0">
              <a:solidFill>
                <a:schemeClr val="bg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baseline="300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en-US" sz="48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Diaceutics, Belfast, UK</a:t>
            </a:r>
            <a:endParaRPr lang="en-US" sz="4800" dirty="0">
              <a:solidFill>
                <a:schemeClr val="bg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baseline="300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r>
              <a:rPr lang="en-US" sz="48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Personalized Medicine Coalition, Washington, DC</a:t>
            </a:r>
            <a:endParaRPr lang="en-US" sz="4800" dirty="0">
              <a:solidFill>
                <a:schemeClr val="bg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baseline="300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3</a:t>
            </a:r>
            <a:r>
              <a:rPr lang="en-US" sz="480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Reservoir Communications Group, Washington, DC</a:t>
            </a:r>
            <a:endParaRPr lang="en-US" sz="4800" b="1" dirty="0">
              <a:latin typeface="URWPalladioL-Bold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7E2D33-2EED-6140-07D8-3F1646EC6A2A}"/>
              </a:ext>
            </a:extLst>
          </p:cNvPr>
          <p:cNvSpPr txBox="1"/>
          <p:nvPr/>
        </p:nvSpPr>
        <p:spPr>
          <a:xfrm>
            <a:off x="3794125" y="5078413"/>
            <a:ext cx="58356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accent1">
                    <a:lumMod val="75000"/>
                  </a:schemeClr>
                </a:solidFill>
              </a:rPr>
              <a:t>December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2CCEB7F9-1886-0A0C-211A-41B80AD67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92088"/>
            <a:ext cx="9278939" cy="1143000"/>
          </a:xfrm>
        </p:spPr>
        <p:txBody>
          <a:bodyPr anchor="ctr"/>
          <a:lstStyle/>
          <a:p>
            <a:pPr>
              <a:defRPr/>
            </a:pPr>
            <a:r>
              <a:rPr lang="en-US" altLang="en-US" sz="2800" dirty="0">
                <a:solidFill>
                  <a:schemeClr val="accent1"/>
                </a:solidFill>
                <a:latin typeface="+mn-lt"/>
                <a:ea typeface="Helvetica Neue Thin" pitchFamily="34" charset="0"/>
                <a:cs typeface="Al Tarikh" pitchFamily="2" charset="-78"/>
              </a:rPr>
              <a:t>Objective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26AD709B-59A6-2880-2EBB-A4B38CC468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0398" y="1230659"/>
            <a:ext cx="9488831" cy="2101849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To</a:t>
            </a:r>
            <a:r>
              <a:rPr lang="en-US" sz="1800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 </a:t>
            </a:r>
            <a:r>
              <a:rPr lang="en-US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examine the practice gaps associated with biomarker testing-informed personalized medicine strategies </a:t>
            </a:r>
            <a:r>
              <a:rPr lang="en-US" sz="18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in NSCLC care. The study estimated the impact of seven specific practice challenges </a:t>
            </a:r>
            <a:r>
              <a:rPr lang="en-US" sz="1800" dirty="0">
                <a:latin typeface="Arial" panose="020B0604020202020204" pitchFamily="34" charset="0"/>
                <a:ea typeface="MS Mincho" panose="02020609040205080304" pitchFamily="49" charset="-128"/>
              </a:rPr>
              <a:t>on the delivery of personalized cancer care</a:t>
            </a:r>
            <a:r>
              <a:rPr lang="en-US" sz="18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, including those related to test access and availability, sample processing, test performance, test interpretation, and utilization of results and quantified the patient attrition at each step. 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E69793B1-4C95-1EEF-D376-7E8E089EB19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7338BD-0ED6-415E-9F6D-35D80995F15E}" type="slidenum">
              <a:rPr lang="en-US" altLang="en-US" smtClean="0">
                <a:solidFill>
                  <a:srgbClr val="066DA1"/>
                </a:solidFill>
              </a:rPr>
              <a:pPr/>
              <a:t>2</a:t>
            </a:fld>
            <a:endParaRPr lang="en-US" altLang="en-US">
              <a:solidFill>
                <a:srgbClr val="066DA1"/>
              </a:solidFill>
            </a:endParaRPr>
          </a:p>
        </p:txBody>
      </p:sp>
      <p:pic>
        <p:nvPicPr>
          <p:cNvPr id="16389" name="Picture 1">
            <a:extLst>
              <a:ext uri="{FF2B5EF4-FFF2-40B4-BE49-F238E27FC236}">
                <a16:creationId xmlns:a16="http://schemas.microsoft.com/office/drawing/2014/main" id="{6E75025E-2284-6C0A-7773-BBFF22757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6253163"/>
            <a:ext cx="9144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36C2243-92AA-DBAD-B3F3-2940BF5D4BE4}"/>
              </a:ext>
            </a:extLst>
          </p:cNvPr>
          <p:cNvSpPr txBox="1"/>
          <p:nvPr/>
        </p:nvSpPr>
        <p:spPr>
          <a:xfrm rot="10800000" flipV="1">
            <a:off x="838200" y="3024636"/>
            <a:ext cx="956102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Data Source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ea typeface="MS Mincho" panose="02020609040205080304" pitchFamily="49" charset="-128"/>
              </a:rPr>
              <a:t>This project utilized the </a:t>
            </a:r>
            <a:r>
              <a:rPr lang="en-US" sz="1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Diaceutics</a:t>
            </a:r>
            <a:r>
              <a:rPr lang="en-US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DXRX Data Repository</a:t>
            </a:r>
            <a:r>
              <a:rPr lang="en-US" sz="1800" dirty="0"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multisource database that consists of commercial and Medicare claims as well as laboratory data. The data set contains real time lab data, deidentified at a patient level, and covers 340 million lives. Within the claims portion of the repository, a population of </a:t>
            </a:r>
            <a:r>
              <a:rPr lang="en-US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38,068 </a:t>
            </a:r>
            <a:r>
              <a:rPr lang="en-US" sz="180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aNSCLC</a:t>
            </a:r>
            <a:r>
              <a:rPr lang="en-US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patients 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newly diagnosed and actively managed in 2019 were identified for practice gap analyses. </a:t>
            </a:r>
            <a:endParaRPr lang="en-US" altLang="en-US" sz="20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8D3C12C-220B-0553-D439-056C327C4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301" y="258167"/>
            <a:ext cx="7697398" cy="5691426"/>
          </a:xfrm>
          <a:prstGeom prst="rect">
            <a:avLst/>
          </a:prstGeom>
        </p:spPr>
      </p:pic>
      <p:pic>
        <p:nvPicPr>
          <p:cNvPr id="8" name="Picture 1">
            <a:extLst>
              <a:ext uri="{FF2B5EF4-FFF2-40B4-BE49-F238E27FC236}">
                <a16:creationId xmlns:a16="http://schemas.microsoft.com/office/drawing/2014/main" id="{0A2C20F3-FFAB-2DE3-25D0-B79C87F68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6253163"/>
            <a:ext cx="9144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35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Google Shape;814;p17"/>
          <p:cNvSpPr txBox="1">
            <a:spLocks noGrp="1"/>
          </p:cNvSpPr>
          <p:nvPr>
            <p:ph type="title"/>
          </p:nvPr>
        </p:nvSpPr>
        <p:spPr>
          <a:xfrm>
            <a:off x="261831" y="184512"/>
            <a:ext cx="11587397" cy="662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ts val="1800"/>
            </a:pPr>
            <a:r>
              <a:rPr lang="en-GB" sz="2000" b="1" dirty="0">
                <a:latin typeface="Arial"/>
                <a:ea typeface="Arial"/>
                <a:cs typeface="Arial"/>
                <a:sym typeface="Arial"/>
              </a:rPr>
              <a:t>The Precision Oncology Care Pathway: The Loss of Eligible Patients to the Delivery of Personalized NSCLC Care at Various Clinical Steps</a:t>
            </a:r>
            <a:endParaRPr sz="2000" b="1" dirty="0"/>
          </a:p>
        </p:txBody>
      </p:sp>
      <p:sp>
        <p:nvSpPr>
          <p:cNvPr id="815" name="Google Shape;815;p17"/>
          <p:cNvSpPr txBox="1">
            <a:spLocks noGrp="1"/>
          </p:cNvSpPr>
          <p:nvPr>
            <p:ph type="sldNum" idx="12"/>
          </p:nvPr>
        </p:nvSpPr>
        <p:spPr>
          <a:xfrm>
            <a:off x="11353800" y="6400799"/>
            <a:ext cx="551212" cy="3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</a:pPr>
            <a:fld id="{00000000-1234-1234-1234-123412341234}" type="slidenum">
              <a:rPr lang="en-GB" sz="1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0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16" name="Google Shape;816;p17"/>
          <p:cNvGraphicFramePr/>
          <p:nvPr/>
        </p:nvGraphicFramePr>
        <p:xfrm>
          <a:off x="54811" y="1169502"/>
          <a:ext cx="12082378" cy="503715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261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1891">
                  <a:extLst>
                    <a:ext uri="{9D8B030D-6E8A-4147-A177-3AD203B41FA5}">
                      <a16:colId xmlns:a16="http://schemas.microsoft.com/office/drawing/2014/main" val="2101327742"/>
                    </a:ext>
                  </a:extLst>
                </a:gridCol>
                <a:gridCol w="913245">
                  <a:extLst>
                    <a:ext uri="{9D8B030D-6E8A-4147-A177-3AD203B41FA5}">
                      <a16:colId xmlns:a16="http://schemas.microsoft.com/office/drawing/2014/main" val="2333100564"/>
                    </a:ext>
                  </a:extLst>
                </a:gridCol>
                <a:gridCol w="4123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92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78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32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541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1195464060"/>
                    </a:ext>
                  </a:extLst>
                </a:gridCol>
                <a:gridCol w="105580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74688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7563"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latin typeface="Arial"/>
                          <a:cs typeface="Arial"/>
                          <a:sym typeface="Arial"/>
                        </a:rPr>
                        <a:t>Potential Practice Gaps</a:t>
                      </a:r>
                      <a:endParaRPr lang="en-GB" sz="1200" dirty="0">
                        <a:solidFill>
                          <a:schemeClr val="lt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Step 1</a:t>
                      </a:r>
                      <a:endParaRPr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Step 2</a:t>
                      </a:r>
                      <a:endParaRPr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Step 3</a:t>
                      </a:r>
                      <a:endParaRPr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Step 4</a:t>
                      </a:r>
                      <a:endParaRPr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Step 5</a:t>
                      </a:r>
                      <a:endParaRPr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Step 6</a:t>
                      </a:r>
                      <a:endParaRPr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Step 7</a:t>
                      </a:r>
                      <a:endParaRPr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8993">
                <a:tc v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practice gaps</a:t>
                      </a:r>
                      <a:endParaRPr sz="1200" dirty="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Tissue and/or liquid biopsy not performed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Tissue sufficiency</a:t>
                      </a:r>
                      <a:endParaRPr sz="10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Insufficient </a:t>
                      </a:r>
                      <a:r>
                        <a:rPr lang="en-GB" sz="100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tumor</a:t>
                      </a:r>
                      <a:endParaRPr dirty="0"/>
                    </a:p>
                  </a:txBody>
                  <a:tcPr marL="0" marR="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 err="1">
                          <a:latin typeface="Arial"/>
                          <a:cs typeface="Arial"/>
                          <a:sym typeface="Arial"/>
                        </a:rPr>
                        <a:t>Tumor</a:t>
                      </a:r>
                      <a:r>
                        <a:rPr lang="en-GB" sz="1000" dirty="0">
                          <a:latin typeface="Arial"/>
                          <a:cs typeface="Arial"/>
                          <a:sym typeface="Arial"/>
                        </a:rPr>
                        <a:t> load overestimation</a:t>
                      </a:r>
                      <a:endParaRPr sz="1000" dirty="0"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Physicians not ordering testing</a:t>
                      </a:r>
                      <a:endParaRPr sz="10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Lack of awareness of current guidelines for NSCLC testing</a:t>
                      </a:r>
                      <a:endParaRPr sz="1000" dirty="0"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Insurance challenges</a:t>
                      </a:r>
                      <a:endParaRPr sz="1000" dirty="0"/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1000" dirty="0"/>
                        <a:t>Premature treatment initiation</a:t>
                      </a:r>
                      <a:endParaRPr sz="9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1000" dirty="0"/>
                        <a:t>No results reported</a:t>
                      </a:r>
                      <a:endParaRPr sz="10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1000" dirty="0"/>
                        <a:t>(QNS/TNP/ inconclusive rates)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1000" dirty="0"/>
                        <a:t>Test performance/sensitivity </a:t>
                      </a: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1000" dirty="0"/>
                        <a:t>Test performance/sensitivity </a:t>
                      </a: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Turnaround time – result not reported within treatment decision window</a:t>
                      </a:r>
                      <a:endParaRPr sz="1000" dirty="0"/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Targeted treatment not selected despite positive test result</a:t>
                      </a:r>
                      <a:endParaRPr sz="10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endParaRPr sz="10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Report indicates alternative/no therapy</a:t>
                      </a:r>
                      <a:endParaRPr sz="10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Initial biopsy</a:t>
                      </a:r>
                      <a:endParaRPr sz="10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Re-biopsy</a:t>
                      </a:r>
                      <a:endParaRPr dirty="0"/>
                    </a:p>
                  </a:txBody>
                  <a:tcPr marL="0" marR="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Tumor</a:t>
                      </a: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load overestimation</a:t>
                      </a:r>
                      <a:endParaRPr sz="10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33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12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Data Sources</a:t>
                      </a:r>
                      <a:endParaRPr lang="en-GB" sz="12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Medicare claims data</a:t>
                      </a:r>
                      <a:endParaRPr sz="1000" dirty="0"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SEER data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Medicare claims data</a:t>
                      </a:r>
                      <a:endParaRPr sz="1000" dirty="0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Published journals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900"/>
                        <a:buFont typeface="Arial"/>
                        <a:buChar char="•"/>
                      </a:pPr>
                      <a:endParaRPr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Medicare claims data</a:t>
                      </a:r>
                      <a:endParaRPr sz="1000" dirty="0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Published journals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F4498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rgbClr val="16162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Medicare claims data</a:t>
                      </a:r>
                      <a:endParaRPr sz="1000" dirty="0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F4498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rgbClr val="16162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Published journals</a:t>
                      </a:r>
                      <a:endParaRPr sz="1000" dirty="0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F4498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Real-time lab data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Medicare claims</a:t>
                      </a:r>
                      <a:endParaRPr sz="1000" dirty="0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Real-time lab data</a:t>
                      </a:r>
                      <a:endParaRPr sz="1000" dirty="0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Published journals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900"/>
                        <a:buFont typeface="Arial"/>
                        <a:buChar char="•"/>
                      </a:pP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Medicare claims data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1000" dirty="0">
                          <a:solidFill>
                            <a:schemeClr val="dk1"/>
                          </a:solidFill>
                        </a:rPr>
                        <a:t>CMS Claims data (Parts A, B and D)</a:t>
                      </a:r>
                      <a:endParaRPr sz="1000" dirty="0"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1000" dirty="0">
                          <a:solidFill>
                            <a:schemeClr val="dk1"/>
                          </a:solidFill>
                        </a:rPr>
                        <a:t>Real-time lab data</a:t>
                      </a:r>
                      <a:endParaRPr sz="1000" dirty="0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Published journals</a:t>
                      </a: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97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200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Patients Available</a:t>
                      </a:r>
                      <a:endParaRPr lang="en-GB" sz="12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1000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934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897</a:t>
                      </a:r>
                      <a:endParaRPr lang="en-US" sz="100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888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803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803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789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solidFill>
                            <a:schemeClr val="lt1"/>
                          </a:solidFill>
                        </a:rPr>
                        <a:t>651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647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553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531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510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14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2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Leakage %</a:t>
                      </a:r>
                      <a:endParaRPr sz="12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6.6%</a:t>
                      </a:r>
                      <a:endParaRPr sz="100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4.0%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0.97%</a:t>
                      </a:r>
                      <a:endParaRPr lang="en-US" sz="100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9.6%</a:t>
                      </a:r>
                      <a:endParaRPr sz="100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0%</a:t>
                      </a:r>
                      <a:endParaRPr sz="100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1.7%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17.5%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0.6%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14.5%</a:t>
                      </a:r>
                      <a:endParaRPr sz="100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3.9%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4%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29.2%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74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200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Patients Lost</a:t>
                      </a:r>
                      <a:endParaRPr lang="en-GB" sz="12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66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37</a:t>
                      </a:r>
                      <a:endParaRPr sz="100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 lang="en-US" sz="100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138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solidFill>
                            <a:schemeClr val="lt1"/>
                          </a:solidFill>
                        </a:rPr>
                        <a:t>4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94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149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521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2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Patients Advancing</a:t>
                      </a:r>
                      <a:endParaRPr lang="en-GB" sz="12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934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897</a:t>
                      </a:r>
                      <a:endParaRPr sz="100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888</a:t>
                      </a:r>
                      <a:endParaRPr lang="en-US"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803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803</a:t>
                      </a:r>
                      <a:endParaRPr sz="100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789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651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647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553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531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510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361</a:t>
                      </a:r>
                      <a:endParaRPr sz="10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19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200" b="1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 Patients Lost</a:t>
                      </a:r>
                      <a:endParaRPr sz="12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1400" b="1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66</a:t>
                      </a:r>
                      <a:endParaRPr sz="14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1400" b="1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131</a:t>
                      </a:r>
                      <a:endParaRPr sz="14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endParaRPr sz="16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</a:t>
                      </a:r>
                      <a:endParaRPr sz="14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142</a:t>
                      </a:r>
                      <a:endParaRPr sz="14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1400" b="1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116</a:t>
                      </a:r>
                      <a:endParaRPr sz="14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endParaRPr sz="14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1400" b="1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</a:t>
                      </a:r>
                      <a:endParaRPr sz="14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1400" b="1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149</a:t>
                      </a:r>
                      <a:endParaRPr sz="14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E3C58B5C-B5F6-1A22-9AFC-FAFE6ADBC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880" y="6517073"/>
            <a:ext cx="9144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23760-BE25-4A79-8902-9F1BFED17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998"/>
          </a:xfrm>
        </p:spPr>
        <p:txBody>
          <a:bodyPr anchor="t">
            <a:noAutofit/>
          </a:bodyPr>
          <a:lstStyle/>
          <a:p>
            <a:pPr algn="ctr"/>
            <a:r>
              <a:rPr lang="en-US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Impact of Clinical Practice Gaps on the Delivery of Precision Oncology</a:t>
            </a:r>
            <a:br>
              <a:rPr lang="en-US" dirty="0"/>
            </a:b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BE670-B9E8-45DE-90AA-5858F9736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1CCC6E-551F-E240-B890-EE33B4D560F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Inter" panose="020B05020300000000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Inter" panose="020B05020300000000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8D2BF5-ABCE-8248-9F26-7DF5A5D076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537" y="912690"/>
            <a:ext cx="9078925" cy="5443660"/>
          </a:xfrm>
          <a:prstGeom prst="rect">
            <a:avLst/>
          </a:prstGeom>
        </p:spPr>
      </p:pic>
      <p:pic>
        <p:nvPicPr>
          <p:cNvPr id="8" name="Picture 1">
            <a:extLst>
              <a:ext uri="{FF2B5EF4-FFF2-40B4-BE49-F238E27FC236}">
                <a16:creationId xmlns:a16="http://schemas.microsoft.com/office/drawing/2014/main" id="{2EE01F60-FCD2-684A-CFCA-A18E4628F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6504622"/>
            <a:ext cx="9144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2998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BA62A5-5DF9-1A40-2A92-3E2758FAB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439" y="162559"/>
            <a:ext cx="11207201" cy="656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882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531</Words>
  <Application>Microsoft Macintosh PowerPoint</Application>
  <PresentationFormat>Widescreen</PresentationFormat>
  <Paragraphs>130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URWPalladioL-Bold</vt:lpstr>
      <vt:lpstr>Office Theme</vt:lpstr>
      <vt:lpstr>The Impact of Clinical Practice Gaps on the Implementation of Personalized Medicine in Advanced Non-Small Cell Lung Cancer (aNSCLC)  </vt:lpstr>
      <vt:lpstr>Objective</vt:lpstr>
      <vt:lpstr>PowerPoint Presentation</vt:lpstr>
      <vt:lpstr>The Precision Oncology Care Pathway: The Loss of Eligible Patients to the Delivery of Personalized NSCLC Care at Various Clinical Steps</vt:lpstr>
      <vt:lpstr>Impact of Clinical Practice Gaps on the Delivery of Precision Oncology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Clinical Practice Gaps on the Implementation of Personalized Medicine in Advanced Non-Small Cell Lung Cancer (aNSCLC)  </dc:title>
  <dc:creator>Daryl Pritchard</dc:creator>
  <cp:lastModifiedBy>David Davenport</cp:lastModifiedBy>
  <cp:revision>3</cp:revision>
  <dcterms:created xsi:type="dcterms:W3CDTF">2022-06-08T14:45:04Z</dcterms:created>
  <dcterms:modified xsi:type="dcterms:W3CDTF">2022-12-08T15:10:22Z</dcterms:modified>
</cp:coreProperties>
</file>